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8" r:id="rId3"/>
    <p:sldId id="271" r:id="rId4"/>
    <p:sldId id="258" r:id="rId5"/>
    <p:sldId id="259" r:id="rId6"/>
    <p:sldId id="261" r:id="rId7"/>
    <p:sldId id="266" r:id="rId8"/>
    <p:sldId id="262" r:id="rId9"/>
    <p:sldId id="267" r:id="rId10"/>
    <p:sldId id="264" r:id="rId11"/>
    <p:sldId id="269" r:id="rId12"/>
    <p:sldId id="260" r:id="rId13"/>
    <p:sldId id="265" r:id="rId14"/>
    <p:sldId id="27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242AE466-4BEE-474F-BED9-B1C86CBFDDBD}">
          <p14:sldIdLst/>
        </p14:section>
        <p14:section name="Nimetön osa" id="{AE41D54F-30ED-434A-A06C-9AB26821FBF3}">
          <p14:sldIdLst>
            <p14:sldId id="263"/>
            <p14:sldId id="268"/>
            <p14:sldId id="271"/>
            <p14:sldId id="258"/>
            <p14:sldId id="259"/>
            <p14:sldId id="261"/>
            <p14:sldId id="266"/>
            <p14:sldId id="262"/>
            <p14:sldId id="267"/>
            <p14:sldId id="264"/>
            <p14:sldId id="269"/>
            <p14:sldId id="260"/>
            <p14:sldId id="265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32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00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07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40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3771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809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9986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875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17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78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52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14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40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268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64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270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23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3328AD4-0BC6-4FF6-9660-76DC3DB14B95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D4772F6-A161-4D8E-A24C-A0925930C6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9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Asuntoliiga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6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941046" cy="4134651"/>
          </a:xfrm>
        </p:spPr>
        <p:txBody>
          <a:bodyPr>
            <a:normAutofit/>
          </a:bodyPr>
          <a:lstStyle/>
          <a:p>
            <a:pPr lvl="0"/>
            <a:r>
              <a:rPr lang="fi-FI" sz="1600" dirty="0" err="1">
                <a:solidFill>
                  <a:schemeClr val="tx1"/>
                </a:solidFill>
              </a:rPr>
              <a:t>Nature</a:t>
            </a:r>
            <a:r>
              <a:rPr lang="fi-FI" sz="1600" dirty="0">
                <a:solidFill>
                  <a:schemeClr val="tx1"/>
                </a:solidFill>
              </a:rPr>
              <a:t> Silver -vinyylilankku on lukkopontillinen lankku aidonoloisella puukuosilla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Saatavilla on eri sävyjä</a:t>
            </a:r>
          </a:p>
          <a:p>
            <a:pPr lvl="0"/>
            <a:r>
              <a:rPr lang="fi-FI" sz="1600" dirty="0">
                <a:solidFill>
                  <a:schemeClr val="tx1"/>
                </a:solidFill>
              </a:rPr>
              <a:t>Seinät maalataan Tikkurilan Siro20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Haluttu sävy Tikkurilan värikartasta</a:t>
            </a:r>
          </a:p>
          <a:p>
            <a:r>
              <a:rPr lang="fi-FI" sz="1600" dirty="0">
                <a:solidFill>
                  <a:schemeClr val="tx1"/>
                </a:solidFill>
              </a:rPr>
              <a:t>Katto maalataan himmeällä </a:t>
            </a:r>
            <a:r>
              <a:rPr lang="fi-FI" sz="1600" dirty="0" err="1">
                <a:solidFill>
                  <a:schemeClr val="tx1"/>
                </a:solidFill>
              </a:rPr>
              <a:t>Sisä</a:t>
            </a:r>
            <a:r>
              <a:rPr lang="fi-FI" sz="1600" dirty="0">
                <a:solidFill>
                  <a:schemeClr val="tx1"/>
                </a:solidFill>
              </a:rPr>
              <a:t> 2, 			Sävy valkoinen</a:t>
            </a:r>
          </a:p>
          <a:p>
            <a:pPr lvl="0">
              <a:buClr>
                <a:srgbClr val="FFC000"/>
              </a:buClr>
            </a:pPr>
            <a:r>
              <a:rPr lang="fi-FI" sz="1600" dirty="0">
                <a:solidFill>
                  <a:schemeClr val="tx1"/>
                </a:solidFill>
              </a:rPr>
              <a:t>Jalkalistana käytetään </a:t>
            </a:r>
            <a:r>
              <a:rPr lang="fi-FI" sz="1600" dirty="0" err="1">
                <a:solidFill>
                  <a:schemeClr val="tx1"/>
                </a:solidFill>
              </a:rPr>
              <a:t>mdf</a:t>
            </a:r>
            <a:r>
              <a:rPr lang="fi-FI" sz="1600" dirty="0">
                <a:solidFill>
                  <a:schemeClr val="tx1"/>
                </a:solidFill>
              </a:rPr>
              <a:t> listaa joka on sävytykseltään samaan kuin vinyylilankku</a:t>
            </a:r>
          </a:p>
          <a:p>
            <a:pPr lvl="1">
              <a:buClr>
                <a:srgbClr val="FFC000"/>
              </a:buClr>
            </a:pPr>
            <a:r>
              <a:rPr lang="fi-FI" dirty="0">
                <a:solidFill>
                  <a:schemeClr val="tx1"/>
                </a:solidFill>
              </a:rPr>
              <a:t>42mm korkeaa lista</a:t>
            </a:r>
          </a:p>
          <a:p>
            <a:pPr lvl="0"/>
            <a:r>
              <a:rPr lang="fi-FI" sz="1600" dirty="0">
                <a:solidFill>
                  <a:schemeClr val="tx1"/>
                </a:solidFill>
              </a:rPr>
              <a:t>Katto- ja peitelista on valkoinen puulista </a:t>
            </a:r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="" xmlns:a16="http://schemas.microsoft.com/office/drawing/2014/main" id="{BC126956-7214-402C-88B0-734C21E125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4793" y="2603500"/>
            <a:ext cx="4092252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1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3E14707A-2407-47E6-8304-61FF3FEC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65AC66F4-F9E5-4E8E-A2EF-2DF8BB1F5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i-FI" sz="1600" dirty="0">
                <a:solidFill>
                  <a:srgbClr val="7356D9">
                    <a:lumMod val="75000"/>
                    <a:lumOff val="25000"/>
                  </a:srgbClr>
                </a:solidFill>
              </a:rPr>
              <a:t>5-keittiökaappia, laatikosto 3:lla laatikolla</a:t>
            </a:r>
          </a:p>
          <a:p>
            <a:pPr>
              <a:buClr>
                <a:srgbClr val="FFC000"/>
              </a:buClr>
            </a:pPr>
            <a:r>
              <a:rPr lang="fi-FI" sz="1600" dirty="0">
                <a:solidFill>
                  <a:srgbClr val="7356D9">
                    <a:lumMod val="75000"/>
                    <a:lumOff val="25000"/>
                  </a:srgbClr>
                </a:solidFill>
              </a:rPr>
              <a:t>Maalattu valkoinen ovimalli Tapiola</a:t>
            </a:r>
          </a:p>
          <a:p>
            <a:r>
              <a:rPr lang="fi-FI" sz="1600" dirty="0"/>
              <a:t>50cm leveä lattialiesi teräs.</a:t>
            </a:r>
          </a:p>
          <a:p>
            <a:r>
              <a:rPr lang="fi-FI" sz="1600" dirty="0" err="1"/>
              <a:t>Cello</a:t>
            </a:r>
            <a:r>
              <a:rPr lang="fi-FI" sz="1600" dirty="0"/>
              <a:t> 50cm liesituuletin teräs, valkoinen jääkaappi</a:t>
            </a:r>
          </a:p>
          <a:p>
            <a:r>
              <a:rPr lang="fi-FI" sz="1600" dirty="0"/>
              <a:t>Tasot Taivereunainen R3 30 mm </a:t>
            </a:r>
          </a:p>
          <a:p>
            <a:pPr lvl="1"/>
            <a:r>
              <a:rPr lang="fi-FI" dirty="0"/>
              <a:t>Tason väri : 509 </a:t>
            </a:r>
            <a:r>
              <a:rPr lang="fi-FI" dirty="0" err="1"/>
              <a:t>Flatting</a:t>
            </a:r>
            <a:r>
              <a:rPr lang="fi-FI" dirty="0"/>
              <a:t> Musta </a:t>
            </a:r>
          </a:p>
          <a:p>
            <a:r>
              <a:rPr lang="fi-FI" sz="1600" dirty="0"/>
              <a:t>Välitila  märkätilalevyä </a:t>
            </a:r>
            <a:r>
              <a:rPr lang="fi-FI" sz="1600" dirty="0" err="1"/>
              <a:t>Fibo</a:t>
            </a:r>
            <a:endParaRPr lang="fi-FI" sz="16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="" xmlns:a16="http://schemas.microsoft.com/office/drawing/2014/main" id="{6F8E5C94-575E-4D0B-9F23-D72AB056C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349"/>
          <a:stretch/>
        </p:blipFill>
        <p:spPr>
          <a:xfrm>
            <a:off x="7508059" y="2612378"/>
            <a:ext cx="3663901" cy="32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4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28457"/>
            <a:ext cx="10515600" cy="1325563"/>
          </a:xfrm>
        </p:spPr>
        <p:txBody>
          <a:bodyPr/>
          <a:lstStyle/>
          <a:p>
            <a:pPr algn="ctr"/>
            <a:r>
              <a:rPr lang="fi-FI" dirty="0"/>
              <a:t>Hinta vertailu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20761" y="2506662"/>
            <a:ext cx="323805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i-FI" sz="2800" dirty="0">
                <a:solidFill>
                  <a:schemeClr val="tx1"/>
                </a:solidFill>
              </a:rPr>
              <a:t>Hyvä</a:t>
            </a:r>
          </a:p>
          <a:p>
            <a:pPr marL="0" indent="0" algn="ctr">
              <a:buNone/>
            </a:pPr>
            <a:r>
              <a:rPr lang="fi-FI" sz="2400" dirty="0">
                <a:solidFill>
                  <a:schemeClr val="tx1"/>
                </a:solidFill>
              </a:rPr>
              <a:t>Tuotteet : 558€</a:t>
            </a:r>
          </a:p>
          <a:p>
            <a:pPr marL="0" indent="0" algn="ctr">
              <a:buNone/>
            </a:pPr>
            <a:r>
              <a:rPr lang="fi-FI" sz="2400" dirty="0">
                <a:solidFill>
                  <a:schemeClr val="tx1"/>
                </a:solidFill>
              </a:rPr>
              <a:t>Työkustannukset: </a:t>
            </a:r>
            <a:r>
              <a:rPr lang="fi-FI" sz="2400" dirty="0" smtClean="0">
                <a:solidFill>
                  <a:schemeClr val="tx1"/>
                </a:solidFill>
              </a:rPr>
              <a:t>2548€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i-FI" sz="2400" dirty="0">
                <a:solidFill>
                  <a:schemeClr val="tx1"/>
                </a:solidFill>
              </a:rPr>
              <a:t>Lisätyöt veloitus: </a:t>
            </a:r>
            <a:r>
              <a:rPr lang="fi-FI" sz="2400" dirty="0" smtClean="0">
                <a:solidFill>
                  <a:schemeClr val="tx1"/>
                </a:solidFill>
              </a:rPr>
              <a:t>52€</a:t>
            </a:r>
            <a:r>
              <a:rPr lang="fi-FI" sz="2400" dirty="0">
                <a:solidFill>
                  <a:schemeClr val="tx1"/>
                </a:solidFill>
              </a:rPr>
              <a:t>/h</a:t>
            </a:r>
          </a:p>
          <a:p>
            <a:pPr marL="0" indent="0" algn="ctr">
              <a:buNone/>
            </a:pPr>
            <a:r>
              <a:rPr lang="fi-FI" sz="2400" dirty="0">
                <a:solidFill>
                  <a:schemeClr val="tx1"/>
                </a:solidFill>
              </a:rPr>
              <a:t>Keittiö: 2385 € </a:t>
            </a:r>
          </a:p>
          <a:p>
            <a:pPr marL="0" indent="0" algn="ctr">
              <a:buNone/>
            </a:pPr>
            <a:r>
              <a:rPr lang="fi-FI" sz="2400" dirty="0">
                <a:solidFill>
                  <a:schemeClr val="tx1"/>
                </a:solidFill>
              </a:rPr>
              <a:t>Keittiö Asennus:</a:t>
            </a:r>
          </a:p>
          <a:p>
            <a:pPr marL="0" indent="0" algn="ctr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1670 </a:t>
            </a:r>
            <a:r>
              <a:rPr lang="fi-FI" sz="2400" dirty="0">
                <a:solidFill>
                  <a:schemeClr val="tx1"/>
                </a:solidFill>
              </a:rPr>
              <a:t>€</a:t>
            </a:r>
          </a:p>
          <a:p>
            <a:pPr marL="0" indent="0" algn="ctr">
              <a:buNone/>
            </a:pPr>
            <a:endParaRPr lang="fi-FI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41115" y="2506662"/>
            <a:ext cx="343437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i-FI" sz="2800" dirty="0">
                <a:solidFill>
                  <a:schemeClr val="tx1"/>
                </a:solidFill>
              </a:rPr>
              <a:t>Parempi </a:t>
            </a:r>
          </a:p>
          <a:p>
            <a:pPr marL="0" indent="0" algn="ctr">
              <a:buNone/>
            </a:pPr>
            <a:r>
              <a:rPr lang="fi-FI" sz="2400" dirty="0">
                <a:solidFill>
                  <a:schemeClr val="tx1"/>
                </a:solidFill>
              </a:rPr>
              <a:t>Tuotteet : 772€</a:t>
            </a:r>
          </a:p>
          <a:p>
            <a:pPr marL="0" indent="0" algn="ctr">
              <a:buNone/>
            </a:pPr>
            <a:r>
              <a:rPr lang="fi-FI" sz="2400" dirty="0">
                <a:solidFill>
                  <a:schemeClr val="tx1"/>
                </a:solidFill>
              </a:rPr>
              <a:t>Työkustannukset: </a:t>
            </a:r>
            <a:r>
              <a:rPr lang="fi-FI" sz="2400" dirty="0" smtClean="0">
                <a:solidFill>
                  <a:schemeClr val="tx1"/>
                </a:solidFill>
              </a:rPr>
              <a:t>2548€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i-FI" sz="2400" dirty="0">
                <a:solidFill>
                  <a:schemeClr val="tx1"/>
                </a:solidFill>
              </a:rPr>
              <a:t>Lisätyöt veloitus: </a:t>
            </a:r>
            <a:r>
              <a:rPr lang="fi-FI" sz="2400" dirty="0" smtClean="0">
                <a:solidFill>
                  <a:schemeClr val="tx1"/>
                </a:solidFill>
              </a:rPr>
              <a:t>52€</a:t>
            </a:r>
            <a:r>
              <a:rPr lang="fi-FI" sz="2400" dirty="0">
                <a:solidFill>
                  <a:schemeClr val="tx1"/>
                </a:solidFill>
              </a:rPr>
              <a:t>/h</a:t>
            </a:r>
          </a:p>
          <a:p>
            <a:pPr marL="0" lvl="0" indent="0" algn="ctr">
              <a:buNone/>
            </a:pPr>
            <a:r>
              <a:rPr lang="fi-FI" sz="2400" dirty="0">
                <a:solidFill>
                  <a:schemeClr val="tx1"/>
                </a:solidFill>
              </a:rPr>
              <a:t>Keittiö: 2489 €</a:t>
            </a:r>
          </a:p>
          <a:p>
            <a:pPr marL="0" lvl="0" indent="0" algn="ctr">
              <a:buNone/>
            </a:pPr>
            <a:r>
              <a:rPr lang="fi-FI" sz="2400" dirty="0">
                <a:solidFill>
                  <a:schemeClr val="tx1"/>
                </a:solidFill>
              </a:rPr>
              <a:t>Keittiö Asennus:</a:t>
            </a:r>
          </a:p>
          <a:p>
            <a:pPr marL="0" lvl="0" indent="0" algn="ctr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1670 </a:t>
            </a:r>
            <a:r>
              <a:rPr lang="fi-FI" sz="2400" dirty="0">
                <a:solidFill>
                  <a:schemeClr val="tx1"/>
                </a:solidFill>
              </a:rPr>
              <a:t>€</a:t>
            </a:r>
          </a:p>
          <a:p>
            <a:pPr marL="0" indent="0" algn="ctr">
              <a:buNone/>
            </a:pPr>
            <a:endParaRPr lang="fi-FI" dirty="0"/>
          </a:p>
        </p:txBody>
      </p:sp>
      <p:sp>
        <p:nvSpPr>
          <p:cNvPr id="5" name="Sisällön paikkamerkki 3"/>
          <p:cNvSpPr txBox="1">
            <a:spLocks/>
          </p:cNvSpPr>
          <p:nvPr/>
        </p:nvSpPr>
        <p:spPr>
          <a:xfrm>
            <a:off x="8233189" y="2506662"/>
            <a:ext cx="34343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i-FI" sz="11200" dirty="0"/>
              <a:t>Paras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i-FI" sz="9600" dirty="0"/>
              <a:t>Tuotteet : 1228€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i-FI" sz="9600" dirty="0"/>
              <a:t>Työkustannukset:  </a:t>
            </a:r>
            <a:r>
              <a:rPr lang="fi-FI" sz="9600" dirty="0" smtClean="0"/>
              <a:t>2548€</a:t>
            </a:r>
            <a:endParaRPr lang="fi-FI" sz="96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fi-FI" sz="9600" dirty="0"/>
              <a:t>Lisätyöt veloitus: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i-FI" sz="9600" dirty="0" smtClean="0"/>
              <a:t>52€</a:t>
            </a:r>
            <a:r>
              <a:rPr lang="fi-FI" sz="9600" dirty="0"/>
              <a:t>/h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i-FI" sz="9600" dirty="0"/>
              <a:t>Keittiö: 2877€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i-FI" sz="9600" dirty="0"/>
              <a:t>Keittiö Asennus: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i-FI" sz="9600" dirty="0" smtClean="0"/>
              <a:t>1670 </a:t>
            </a:r>
            <a:r>
              <a:rPr lang="fi-FI" sz="9600" dirty="0"/>
              <a:t>€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fi-FI" sz="9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i-FI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7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5C946EEC-FBF0-4C0F-998F-399AEE8E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Lisävarusteet: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="" xmlns:a16="http://schemas.microsoft.com/office/drawing/2014/main" id="{4094B38C-BB1C-4C26-8C4D-B0A9936DD7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94262" y="2352914"/>
            <a:ext cx="1769839" cy="235978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="" xmlns:a16="http://schemas.microsoft.com/office/drawing/2014/main" id="{523CC9C6-8BB6-424B-9740-8E84C0886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603" y="2526300"/>
            <a:ext cx="1904982" cy="15874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="" xmlns:a16="http://schemas.microsoft.com/office/drawing/2014/main" id="{418B8477-C991-4F4C-B7E0-74AD7039D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402" y="4309094"/>
            <a:ext cx="1367148" cy="181266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="" xmlns:a16="http://schemas.microsoft.com/office/drawing/2014/main" id="{C7ED5039-D8C8-458B-8B5F-6740AAB98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64101" y="4599781"/>
            <a:ext cx="1947925" cy="1623271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723222" y="3179763"/>
            <a:ext cx="3689368" cy="28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9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8BAE9394-F5E7-4CEC-B1EB-3A1D311B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Mahdolliset muut kustannukset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4398B13D-C848-43C7-A302-073F94B8B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Jätemaksu 1m3 raksasäkki 89€/kpl Kuusankoski Oy</a:t>
            </a:r>
          </a:p>
          <a:p>
            <a:r>
              <a:rPr lang="fi-FI" dirty="0"/>
              <a:t>Sähkölieden kytkeminen ja 3 uuden valon kytkentä alkaen 240 €/</a:t>
            </a:r>
            <a:r>
              <a:rPr lang="fi-FI" dirty="0" err="1"/>
              <a:t>sis</a:t>
            </a:r>
            <a:r>
              <a:rPr lang="fi-FI" dirty="0"/>
              <a:t> alv 24%</a:t>
            </a:r>
          </a:p>
          <a:p>
            <a:pPr lvl="1"/>
            <a:r>
              <a:rPr lang="fi-FI" dirty="0"/>
              <a:t> Kaikki muut sähkötyöt tuntitöinä 58€/h</a:t>
            </a:r>
          </a:p>
          <a:p>
            <a:r>
              <a:rPr lang="fi-FI" dirty="0"/>
              <a:t>Sulkujen laittaminen keittiöön ja hanan asennus </a:t>
            </a:r>
            <a:r>
              <a:rPr lang="fi-FI" dirty="0" smtClean="0"/>
              <a:t>58€</a:t>
            </a:r>
            <a:r>
              <a:rPr lang="fi-FI" dirty="0"/>
              <a:t>/</a:t>
            </a:r>
            <a:r>
              <a:rPr lang="fi-FI" dirty="0" err="1"/>
              <a:t>sis</a:t>
            </a:r>
            <a:r>
              <a:rPr lang="fi-FI" dirty="0"/>
              <a:t> alv 24%</a:t>
            </a:r>
          </a:p>
          <a:p>
            <a:pPr lvl="1"/>
            <a:r>
              <a:rPr lang="fi-FI" dirty="0"/>
              <a:t>Mikäli vaaditaan sulkujen tekeminen kerrostalon pääverkosta lähtien erillinen tarjous.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096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4106F227-311A-4588-BCF5-3C0A1A49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Sirpa Kaalikoski Järvelän Rauta KY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9F1C23EE-D713-4A44-A30A-6AB69BC24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Since</a:t>
            </a:r>
            <a:r>
              <a:rPr lang="fi-FI" dirty="0"/>
              <a:t> 1916</a:t>
            </a:r>
          </a:p>
          <a:p>
            <a:r>
              <a:rPr lang="fi-FI" dirty="0"/>
              <a:t>Kantatie 54 ja 295 risteyksessä Järvelässä</a:t>
            </a:r>
          </a:p>
          <a:p>
            <a:r>
              <a:rPr lang="fi-FI" dirty="0"/>
              <a:t>20min Lahdesta</a:t>
            </a:r>
          </a:p>
          <a:p>
            <a:r>
              <a:rPr lang="fi-FI" dirty="0"/>
              <a:t>Vuosimyynti 5milj, työllistää 17 henkeä</a:t>
            </a:r>
          </a:p>
          <a:p>
            <a:endParaRPr lang="fi-FI" dirty="0"/>
          </a:p>
          <a:p>
            <a:r>
              <a:rPr lang="fi-FI" dirty="0"/>
              <a:t>Pieni, ketterä, luotettava, erikoistuva</a:t>
            </a:r>
          </a:p>
          <a:p>
            <a:r>
              <a:rPr lang="fi-FI" dirty="0"/>
              <a:t>Toiminta perustuu kumppaniverkostolle ja asiakkuuksille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85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00AD60C-DFB0-41BF-BD66-9A4B9ECE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Remonttipalvelu vuokranantajille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8D39245E-D67B-45A5-9791-3945BE7EE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Vaivaton</a:t>
            </a:r>
          </a:p>
          <a:p>
            <a:pPr lvl="1"/>
            <a:r>
              <a:rPr lang="fi-FI" dirty="0"/>
              <a:t>tuotevalinnat </a:t>
            </a:r>
          </a:p>
          <a:p>
            <a:pPr lvl="1"/>
            <a:r>
              <a:rPr lang="fi-FI" dirty="0"/>
              <a:t>projektin kokonaishoito</a:t>
            </a:r>
          </a:p>
          <a:p>
            <a:pPr lvl="1"/>
            <a:endParaRPr lang="fi-FI" dirty="0"/>
          </a:p>
          <a:p>
            <a:r>
              <a:rPr lang="fi-FI" dirty="0"/>
              <a:t>Luotettava</a:t>
            </a:r>
          </a:p>
          <a:p>
            <a:pPr lvl="1"/>
            <a:r>
              <a:rPr lang="fi-FI" dirty="0"/>
              <a:t>Kokonaiskustannukset ennakoitavissa </a:t>
            </a:r>
          </a:p>
          <a:p>
            <a:pPr lvl="1"/>
            <a:r>
              <a:rPr lang="fi-FI" dirty="0"/>
              <a:t>Laadukkaat tuotevalinnat jokaisessa hintakategoriassa</a:t>
            </a:r>
          </a:p>
          <a:p>
            <a:pPr lvl="1"/>
            <a:r>
              <a:rPr lang="fi-FI" dirty="0"/>
              <a:t>Työnlaatu erinomaista</a:t>
            </a:r>
          </a:p>
        </p:txBody>
      </p:sp>
    </p:spTree>
    <p:extLst>
      <p:ext uri="{BB962C8B-B14F-4D97-AF65-F5344CB8AC3E}">
        <p14:creationId xmlns:p14="http://schemas.microsoft.com/office/powerpoint/2010/main" val="342448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Hyvä-Parempi-Paras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Ideana on ollut muodostaa kolme eri hintatason pintaremonttia</a:t>
            </a:r>
          </a:p>
          <a:p>
            <a:r>
              <a:rPr lang="fi-FI" dirty="0"/>
              <a:t>Materiaaleina on käytetty tämän hetkisen trendin tuotteita</a:t>
            </a:r>
          </a:p>
          <a:p>
            <a:r>
              <a:rPr lang="fi-FI" dirty="0"/>
              <a:t>Idea on ollut että kohteeseen riittää pintojen päivittäminen, ainoat purkutyöt ovat vanhan laminaatin ja listojen poisto ja keittiön purkaminen mikäli keittiön uusiminen valitaan remontoitavaksi</a:t>
            </a:r>
          </a:p>
          <a:p>
            <a:r>
              <a:rPr lang="fi-FI" dirty="0"/>
              <a:t>Hyvä kohentaa huoneiston ilmettä ja tekee asunnosta viihtyisämmän</a:t>
            </a:r>
          </a:p>
          <a:p>
            <a:r>
              <a:rPr lang="fi-FI" dirty="0"/>
              <a:t>Parempi sisältää pieniä yksityiskohtia ja voidaan ajatella tämän version valittaessa että vuokralainen on pidempi aikaisempi</a:t>
            </a:r>
          </a:p>
          <a:p>
            <a:r>
              <a:rPr lang="fi-FI" dirty="0"/>
              <a:t>Versio Paras sisältää arvokkaamman lattia materiaali ja haluttaessa seinän sävyn voi valita mieleiseksi.</a:t>
            </a:r>
          </a:p>
          <a:p>
            <a:r>
              <a:rPr lang="fi-FI" dirty="0"/>
              <a:t>Lisäksi on mahdollista toteuttaa aivan kokonaan oma projekti erillisen suunnittelun kautta.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488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asunto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08712" y="2603499"/>
            <a:ext cx="5190216" cy="3939343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Kerrostalo 30,5 m2 </a:t>
            </a:r>
          </a:p>
          <a:p>
            <a:r>
              <a:rPr lang="fi-FI" dirty="0"/>
              <a:t>1h, </a:t>
            </a:r>
            <a:r>
              <a:rPr lang="fi-FI" dirty="0" err="1"/>
              <a:t>avok</a:t>
            </a:r>
            <a:r>
              <a:rPr lang="fi-FI" dirty="0"/>
              <a:t>, </a:t>
            </a:r>
            <a:r>
              <a:rPr lang="fi-FI" dirty="0" err="1"/>
              <a:t>kph</a:t>
            </a:r>
            <a:r>
              <a:rPr lang="fi-FI" dirty="0"/>
              <a:t> (</a:t>
            </a:r>
            <a:r>
              <a:rPr lang="fi-FI" dirty="0" err="1"/>
              <a:t>kph</a:t>
            </a:r>
            <a:r>
              <a:rPr lang="fi-FI" dirty="0"/>
              <a:t> on remontoitu)</a:t>
            </a:r>
          </a:p>
          <a:p>
            <a:r>
              <a:rPr lang="fi-FI" dirty="0"/>
              <a:t>Asuntoon tehdään pintaremontti</a:t>
            </a:r>
          </a:p>
          <a:p>
            <a:pPr lvl="1"/>
            <a:r>
              <a:rPr lang="fi-FI" dirty="0"/>
              <a:t>Lattia uusitaan -&gt; Vanha laminaatti pois uusi tilalle tai muovimaton päälle laitetaan uusi laminaatti</a:t>
            </a:r>
          </a:p>
          <a:p>
            <a:pPr lvl="1"/>
            <a:r>
              <a:rPr lang="fi-FI" dirty="0"/>
              <a:t>Listoitetaan uudestaan</a:t>
            </a:r>
          </a:p>
          <a:p>
            <a:pPr lvl="1"/>
            <a:r>
              <a:rPr lang="fi-FI" dirty="0"/>
              <a:t>Seinät maalataan</a:t>
            </a:r>
          </a:p>
          <a:p>
            <a:pPr lvl="2"/>
            <a:r>
              <a:rPr lang="fi-FI" dirty="0"/>
              <a:t>Seinien yleiskunto on kohtalainen</a:t>
            </a:r>
          </a:p>
          <a:p>
            <a:pPr lvl="3"/>
            <a:r>
              <a:rPr lang="fi-FI" dirty="0"/>
              <a:t>Reikien kittaus ja 2 kertainen maalaus</a:t>
            </a:r>
          </a:p>
          <a:p>
            <a:pPr lvl="1"/>
            <a:r>
              <a:rPr lang="fi-FI" dirty="0"/>
              <a:t>Katto maalataan</a:t>
            </a:r>
          </a:p>
          <a:p>
            <a:pPr lvl="2"/>
            <a:r>
              <a:rPr lang="fi-FI" dirty="0"/>
              <a:t>Katto on ns. ruiskukatto ilman halkeilua tai pinnan lohkeilua</a:t>
            </a:r>
          </a:p>
          <a:p>
            <a:pPr lvl="2"/>
            <a:r>
              <a:rPr lang="fi-FI" dirty="0"/>
              <a:t>2 kertainen maalaus</a:t>
            </a:r>
          </a:p>
          <a:p>
            <a:pPr lvl="2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="" xmlns:a16="http://schemas.microsoft.com/office/drawing/2014/main" id="{0609BCB1-72FF-4B79-A5D1-76F8557629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8025" y="2603500"/>
            <a:ext cx="3219762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941046" cy="4063630"/>
          </a:xfrm>
        </p:spPr>
        <p:txBody>
          <a:bodyPr>
            <a:noAutofit/>
          </a:bodyPr>
          <a:lstStyle/>
          <a:p>
            <a:r>
              <a:rPr lang="fi-FI" sz="1400" dirty="0"/>
              <a:t>Lattia 7mm 1-sauvainen, hienostunut puusyykuvioinen laminaatti</a:t>
            </a:r>
          </a:p>
          <a:p>
            <a:pPr lvl="1"/>
            <a:r>
              <a:rPr lang="fi-FI" sz="1400" dirty="0"/>
              <a:t>Käyttöluokka 31</a:t>
            </a:r>
          </a:p>
          <a:p>
            <a:pPr lvl="1"/>
            <a:r>
              <a:rPr lang="fi-FI" sz="1400" dirty="0"/>
              <a:t>Väriksi valittu modernin vaalean harmaa</a:t>
            </a:r>
          </a:p>
          <a:p>
            <a:r>
              <a:rPr lang="fi-FI" sz="1400" dirty="0"/>
              <a:t>Seinät maalataan Tikkurilan Siro20,</a:t>
            </a:r>
          </a:p>
          <a:p>
            <a:pPr lvl="1"/>
            <a:r>
              <a:rPr lang="fi-FI" sz="1400" dirty="0"/>
              <a:t>Sävy G497</a:t>
            </a:r>
          </a:p>
          <a:p>
            <a:r>
              <a:rPr lang="fi-FI" sz="1400" dirty="0"/>
              <a:t>Katto maalataan himmeällä </a:t>
            </a:r>
            <a:r>
              <a:rPr lang="fi-FI" sz="1400" dirty="0" err="1"/>
              <a:t>Sisä</a:t>
            </a:r>
            <a:r>
              <a:rPr lang="fi-FI" sz="1400" dirty="0"/>
              <a:t> 2, </a:t>
            </a:r>
          </a:p>
          <a:p>
            <a:pPr lvl="1"/>
            <a:r>
              <a:rPr lang="fi-FI" sz="1400" dirty="0"/>
              <a:t>Sävy valkoinen</a:t>
            </a:r>
          </a:p>
          <a:p>
            <a:r>
              <a:rPr lang="fi-FI" sz="1400" dirty="0"/>
              <a:t>Jalkalistana käytetään </a:t>
            </a:r>
            <a:r>
              <a:rPr lang="fi-FI" sz="1400" dirty="0" err="1"/>
              <a:t>mdf</a:t>
            </a:r>
            <a:r>
              <a:rPr lang="fi-FI" sz="1400" dirty="0"/>
              <a:t> listaa joka on sävytykseltään samaa kuin lattia laminaatti</a:t>
            </a:r>
          </a:p>
          <a:p>
            <a:pPr lvl="1"/>
            <a:r>
              <a:rPr lang="fi-FI" sz="1400" dirty="0"/>
              <a:t>42mm korkeaa lista</a:t>
            </a:r>
          </a:p>
          <a:p>
            <a:r>
              <a:rPr lang="fi-FI" sz="1400" dirty="0"/>
              <a:t>Katto- ja peitelistana on valkoinen puulista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="" xmlns:a16="http://schemas.microsoft.com/office/drawing/2014/main" id="{4689C064-A144-49D5-BB84-7AB5D952A0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8902" y="2603500"/>
            <a:ext cx="410403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9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35BE9487-C9FF-474D-B19D-9A65FB18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5EA5D26B-0767-41A3-A7AF-49A3810398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6- keittiökaappia, yksi vetolaatikosto</a:t>
            </a:r>
          </a:p>
          <a:p>
            <a:r>
              <a:rPr lang="fi-FI" dirty="0"/>
              <a:t>Maalattu valkoinen ovi malli Niirala</a:t>
            </a:r>
          </a:p>
          <a:p>
            <a:pPr lvl="1"/>
            <a:r>
              <a:rPr lang="fi-FI" dirty="0"/>
              <a:t>Hintaryhmä 1</a:t>
            </a:r>
          </a:p>
          <a:p>
            <a:r>
              <a:rPr lang="fi-FI" dirty="0"/>
              <a:t>50cm leveä  valkoinen lattialiesituuletin.</a:t>
            </a:r>
          </a:p>
          <a:p>
            <a:r>
              <a:rPr lang="fi-FI" dirty="0"/>
              <a:t>Valkoinen liesituuletin ja jääkaappi</a:t>
            </a:r>
          </a:p>
          <a:p>
            <a:r>
              <a:rPr lang="fi-FI" dirty="0"/>
              <a:t>Taso taivereunainen R3 30 mm</a:t>
            </a:r>
          </a:p>
          <a:p>
            <a:pPr lvl="1"/>
            <a:r>
              <a:rPr lang="fi-FI" dirty="0"/>
              <a:t> Tason väri : 67 A Betoni</a:t>
            </a:r>
          </a:p>
          <a:p>
            <a:r>
              <a:rPr lang="fi-FI" dirty="0"/>
              <a:t>Välitilassa märkätilalevy </a:t>
            </a:r>
            <a:r>
              <a:rPr lang="fi-FI" dirty="0" err="1"/>
              <a:t>Fibo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="" xmlns:a16="http://schemas.microsoft.com/office/drawing/2014/main" id="{F0C92EA1-D48A-4FEC-A081-FC0E28DDB2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5814" y="2603500"/>
            <a:ext cx="341021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Parempi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4941047" cy="42545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fi-FI" sz="3500" dirty="0">
                <a:solidFill>
                  <a:schemeClr val="tx1"/>
                </a:solidFill>
              </a:rPr>
              <a:t>Lattia 8mm puuntuntuinen laminaatti klassisella pinnalla</a:t>
            </a:r>
          </a:p>
          <a:p>
            <a:pPr lvl="1"/>
            <a:r>
              <a:rPr lang="fi-FI" sz="3500" dirty="0">
                <a:solidFill>
                  <a:schemeClr val="tx1"/>
                </a:solidFill>
              </a:rPr>
              <a:t>Käyttöluokka 32</a:t>
            </a:r>
          </a:p>
          <a:p>
            <a:pPr lvl="1"/>
            <a:r>
              <a:rPr lang="fi-FI" sz="3500" dirty="0">
                <a:solidFill>
                  <a:schemeClr val="tx1"/>
                </a:solidFill>
              </a:rPr>
              <a:t>Väriksi voidaan valita joko harmaa tai ruskea sävyinen</a:t>
            </a:r>
          </a:p>
          <a:p>
            <a:pPr lvl="0"/>
            <a:r>
              <a:rPr lang="fi-FI" sz="3500" dirty="0">
                <a:solidFill>
                  <a:schemeClr val="tx1"/>
                </a:solidFill>
              </a:rPr>
              <a:t>Seinät maalataan Tikkurilan Siro20, 	</a:t>
            </a:r>
          </a:p>
          <a:p>
            <a:pPr lvl="1"/>
            <a:r>
              <a:rPr lang="fi-FI" sz="3500" dirty="0">
                <a:solidFill>
                  <a:schemeClr val="tx1"/>
                </a:solidFill>
              </a:rPr>
              <a:t>Sävy valkoinen		</a:t>
            </a:r>
          </a:p>
          <a:p>
            <a:pPr lvl="0"/>
            <a:r>
              <a:rPr lang="fi-FI" sz="3500" dirty="0">
                <a:solidFill>
                  <a:schemeClr val="tx1"/>
                </a:solidFill>
              </a:rPr>
              <a:t>Olohuoneen yksi seinä maalataan tehosteseinäksi haluttuun sävyyn</a:t>
            </a:r>
          </a:p>
          <a:p>
            <a:pPr lvl="0"/>
            <a:r>
              <a:rPr lang="fi-FI" sz="3500" dirty="0">
                <a:solidFill>
                  <a:schemeClr val="tx1"/>
                </a:solidFill>
              </a:rPr>
              <a:t>Katto maalataan himmeällä </a:t>
            </a:r>
            <a:r>
              <a:rPr lang="fi-FI" sz="3500" dirty="0" err="1">
                <a:solidFill>
                  <a:schemeClr val="tx1"/>
                </a:solidFill>
              </a:rPr>
              <a:t>Sisä</a:t>
            </a:r>
            <a:r>
              <a:rPr lang="fi-FI" sz="3500" dirty="0">
                <a:solidFill>
                  <a:schemeClr val="tx1"/>
                </a:solidFill>
              </a:rPr>
              <a:t> 2, </a:t>
            </a:r>
          </a:p>
          <a:p>
            <a:pPr lvl="1"/>
            <a:r>
              <a:rPr lang="fi-FI" sz="3500" dirty="0">
                <a:solidFill>
                  <a:schemeClr val="tx1"/>
                </a:solidFill>
              </a:rPr>
              <a:t>Sävy valkoinen</a:t>
            </a:r>
          </a:p>
          <a:p>
            <a:pPr lvl="0">
              <a:buClr>
                <a:srgbClr val="FFC000"/>
              </a:buClr>
            </a:pPr>
            <a:r>
              <a:rPr lang="fi-FI" sz="3500" dirty="0">
                <a:solidFill>
                  <a:schemeClr val="tx1"/>
                </a:solidFill>
              </a:rPr>
              <a:t>Jalkalistana käytetään </a:t>
            </a:r>
            <a:r>
              <a:rPr lang="fi-FI" sz="3500" dirty="0" err="1">
                <a:solidFill>
                  <a:schemeClr val="tx1"/>
                </a:solidFill>
              </a:rPr>
              <a:t>mdf</a:t>
            </a:r>
            <a:r>
              <a:rPr lang="fi-FI" sz="3500" dirty="0">
                <a:solidFill>
                  <a:schemeClr val="tx1"/>
                </a:solidFill>
              </a:rPr>
              <a:t> listaa joka on sävytykseltään samaa kuin lattia laminaatti</a:t>
            </a:r>
          </a:p>
          <a:p>
            <a:pPr lvl="1">
              <a:buClr>
                <a:srgbClr val="FFC000"/>
              </a:buClr>
            </a:pPr>
            <a:r>
              <a:rPr lang="fi-FI" sz="3500" dirty="0">
                <a:solidFill>
                  <a:schemeClr val="tx1"/>
                </a:solidFill>
              </a:rPr>
              <a:t>42mm korkeaa lista</a:t>
            </a:r>
          </a:p>
          <a:p>
            <a:pPr lvl="0"/>
            <a:r>
              <a:rPr lang="fi-FI" sz="3500" dirty="0">
                <a:solidFill>
                  <a:schemeClr val="tx1"/>
                </a:solidFill>
              </a:rPr>
              <a:t>Katto- ja peitelista on valkoinen puulista </a:t>
            </a:r>
          </a:p>
          <a:p>
            <a:pPr marL="0" lvl="0" indent="0">
              <a:buNone/>
            </a:pPr>
            <a:endParaRPr lang="fi-FI" sz="35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="" xmlns:a16="http://schemas.microsoft.com/office/drawing/2014/main" id="{BA4F15B4-6EDA-40F9-9413-6687341E66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8078" y="2323894"/>
            <a:ext cx="3553397" cy="4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3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759DDDFB-0A5F-4268-8E51-13825B8B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Parempi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9B22DEFA-846D-4DBF-A975-4045220E6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941046" cy="4072508"/>
          </a:xfrm>
        </p:spPr>
        <p:txBody>
          <a:bodyPr>
            <a:normAutofit/>
          </a:bodyPr>
          <a:lstStyle/>
          <a:p>
            <a:pPr lvl="0">
              <a:buClr>
                <a:srgbClr val="FFC000"/>
              </a:buClr>
            </a:pPr>
            <a:r>
              <a:rPr lang="fi-FI" dirty="0">
                <a:solidFill>
                  <a:srgbClr val="7356D9">
                    <a:lumMod val="75000"/>
                    <a:lumOff val="25000"/>
                  </a:srgbClr>
                </a:solidFill>
              </a:rPr>
              <a:t>5-keittiökaappia, laatikosto 3:lla laatikolla</a:t>
            </a:r>
          </a:p>
          <a:p>
            <a:pPr lvl="0">
              <a:buClr>
                <a:srgbClr val="FFC000"/>
              </a:buClr>
            </a:pPr>
            <a:r>
              <a:rPr lang="fi-FI" dirty="0">
                <a:solidFill>
                  <a:srgbClr val="7356D9">
                    <a:lumMod val="75000"/>
                    <a:lumOff val="25000"/>
                  </a:srgbClr>
                </a:solidFill>
              </a:rPr>
              <a:t>Melamiini ovi malli Ruissalo</a:t>
            </a:r>
          </a:p>
          <a:p>
            <a:pPr lvl="1">
              <a:buClr>
                <a:srgbClr val="FFC000"/>
              </a:buClr>
            </a:pPr>
            <a:r>
              <a:rPr lang="fi-FI" dirty="0">
                <a:solidFill>
                  <a:srgbClr val="7356D9">
                    <a:lumMod val="75000"/>
                    <a:lumOff val="25000"/>
                  </a:srgbClr>
                </a:solidFill>
              </a:rPr>
              <a:t>Väri ruskea</a:t>
            </a:r>
          </a:p>
          <a:p>
            <a:pPr lvl="1">
              <a:buClr>
                <a:srgbClr val="FFC000"/>
              </a:buClr>
            </a:pPr>
            <a:r>
              <a:rPr lang="fi-FI" dirty="0">
                <a:solidFill>
                  <a:srgbClr val="7356D9">
                    <a:lumMod val="75000"/>
                    <a:lumOff val="25000"/>
                  </a:srgbClr>
                </a:solidFill>
              </a:rPr>
              <a:t>Hintaryhmä 2</a:t>
            </a:r>
          </a:p>
          <a:p>
            <a:pPr lvl="0">
              <a:buClr>
                <a:srgbClr val="FFC000"/>
              </a:buClr>
            </a:pPr>
            <a:r>
              <a:rPr lang="fi-FI" dirty="0">
                <a:solidFill>
                  <a:srgbClr val="7356D9">
                    <a:lumMod val="75000"/>
                    <a:lumOff val="25000"/>
                  </a:srgbClr>
                </a:solidFill>
              </a:rPr>
              <a:t>50cm leveä valkoinen lattialiesi </a:t>
            </a:r>
          </a:p>
          <a:p>
            <a:pPr lvl="0">
              <a:buClr>
                <a:srgbClr val="FFC000"/>
              </a:buClr>
            </a:pPr>
            <a:r>
              <a:rPr lang="fi-FI" dirty="0">
                <a:solidFill>
                  <a:srgbClr val="7356D9">
                    <a:lumMod val="75000"/>
                    <a:lumOff val="25000"/>
                  </a:srgbClr>
                </a:solidFill>
              </a:rPr>
              <a:t>Valkoinen liesituuletin ja jääkaappi</a:t>
            </a:r>
          </a:p>
          <a:p>
            <a:r>
              <a:rPr lang="fi-FI" dirty="0"/>
              <a:t> Taso Taivereunainen R3 30 mm </a:t>
            </a:r>
          </a:p>
          <a:p>
            <a:pPr lvl="1"/>
            <a:r>
              <a:rPr lang="fi-FI" dirty="0"/>
              <a:t>Tason väri : BN230 SE Valkoinen betoni </a:t>
            </a:r>
          </a:p>
          <a:p>
            <a:r>
              <a:rPr lang="fi-FI" dirty="0"/>
              <a:t>Välitila märkätilalevy </a:t>
            </a:r>
            <a:r>
              <a:rPr lang="fi-FI" dirty="0" err="1"/>
              <a:t>Fibo</a:t>
            </a:r>
            <a:endParaRPr lang="fi-FI" dirty="0"/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="" xmlns:a16="http://schemas.microsoft.com/office/drawing/2014/main" id="{A8F00146-32F5-4AA4-8EF8-C0D03F3D1E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8410" y="2603500"/>
            <a:ext cx="346501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97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Mukautettu 7">
      <a:dk1>
        <a:srgbClr val="7356D9"/>
      </a:dk1>
      <a:lt1>
        <a:sysClr val="window" lastClr="FFFFFF"/>
      </a:lt1>
      <a:dk2>
        <a:srgbClr val="7356D9"/>
      </a:dk2>
      <a:lt2>
        <a:srgbClr val="D8D9DC"/>
      </a:lt2>
      <a:accent1>
        <a:srgbClr val="FFC000"/>
      </a:accent1>
      <a:accent2>
        <a:srgbClr val="7356D9"/>
      </a:accent2>
      <a:accent3>
        <a:srgbClr val="7356D9"/>
      </a:accent3>
      <a:accent4>
        <a:srgbClr val="7356D9"/>
      </a:accent4>
      <a:accent5>
        <a:srgbClr val="7356D9"/>
      </a:accent5>
      <a:accent6>
        <a:srgbClr val="7356D9"/>
      </a:accent6>
      <a:hlink>
        <a:srgbClr val="7356D9"/>
      </a:hlink>
      <a:folHlink>
        <a:srgbClr val="8C8C8C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37754</TotalTime>
  <Words>495</Words>
  <Application>Microsoft Macintosh PowerPoint</Application>
  <PresentationFormat>Laajakuva</PresentationFormat>
  <Paragraphs>134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Ioni (johtoryhmä)</vt:lpstr>
      <vt:lpstr>Asuntoliiga</vt:lpstr>
      <vt:lpstr>Sirpa Kaalikoski Järvelän Rauta KY</vt:lpstr>
      <vt:lpstr>Remonttipalvelu vuokranantajille</vt:lpstr>
      <vt:lpstr>Hyvä-Parempi-Paras</vt:lpstr>
      <vt:lpstr>Esimerkki asunto </vt:lpstr>
      <vt:lpstr>HYVÄ</vt:lpstr>
      <vt:lpstr>Hyvä </vt:lpstr>
      <vt:lpstr>Parempi</vt:lpstr>
      <vt:lpstr>Parempi </vt:lpstr>
      <vt:lpstr>Paras</vt:lpstr>
      <vt:lpstr>Paras </vt:lpstr>
      <vt:lpstr>Hinta vertailu </vt:lpstr>
      <vt:lpstr>Lisävarusteet:</vt:lpstr>
      <vt:lpstr>Mahdolliset muut kustannukset</vt:lpstr>
    </vt:vector>
  </TitlesOfParts>
  <Company>Kesko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Vuokran antajakabinetti</dc:title>
  <dc:creator>Jokela Jenni</dc:creator>
  <cp:lastModifiedBy>Mikko Ylihärsilä</cp:lastModifiedBy>
  <cp:revision>97</cp:revision>
  <dcterms:created xsi:type="dcterms:W3CDTF">2018-04-06T07:01:34Z</dcterms:created>
  <dcterms:modified xsi:type="dcterms:W3CDTF">2020-05-29T14:23:36Z</dcterms:modified>
</cp:coreProperties>
</file>